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sldIdLst>
    <p:sldId id="259" r:id="rId2"/>
    <p:sldId id="322" r:id="rId3"/>
    <p:sldId id="321" r:id="rId4"/>
    <p:sldId id="316" r:id="rId5"/>
    <p:sldId id="339" r:id="rId6"/>
    <p:sldId id="340" r:id="rId7"/>
    <p:sldId id="325" r:id="rId8"/>
    <p:sldId id="320" r:id="rId9"/>
    <p:sldId id="327" r:id="rId10"/>
    <p:sldId id="328" r:id="rId11"/>
    <p:sldId id="317" r:id="rId12"/>
    <p:sldId id="318" r:id="rId13"/>
    <p:sldId id="319" r:id="rId14"/>
    <p:sldId id="312" r:id="rId15"/>
    <p:sldId id="313" r:id="rId16"/>
    <p:sldId id="314" r:id="rId17"/>
    <p:sldId id="315" r:id="rId18"/>
    <p:sldId id="323" r:id="rId19"/>
    <p:sldId id="324" r:id="rId20"/>
    <p:sldId id="326" r:id="rId21"/>
    <p:sldId id="33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C39F-3901-4CBA-A80F-4B0D3569D87A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33BF-5A18-47D1-94B5-DB382BEF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11E-A785-4B82-9C3E-C80F9460C5E7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FE78-E8DC-458E-BAA4-8588BDCAC950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6D2-B48D-427B-B020-5946F3799724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A71-2C53-4F6D-A0E9-F2A262C525D2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0ECA-4923-4C4E-B905-908D71F8CEB5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4EA-0A2F-43A0-9B4F-29DFF34E9604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1B5-8228-4013-9CF7-9AADD0E6A2A2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2547-ABB0-4EA0-B470-C03D2CECE9AB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F39-41F1-4F8D-825A-A8B2E412C6D0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086-7BB1-4415-841A-DEFC31A40141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1C0C-FB0B-4C3F-A6FA-93CE82DAB2A5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54FF-9E53-4DFD-BB1B-F49FE512E45C}" type="datetime1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18" Type="http://schemas.openxmlformats.org/officeDocument/2006/relationships/image" Target="../media/image35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hyperlink" Target="http://images.google.com/imgres?imgurl=http://www.irish-horses.com/tbstallions/oaklodge-carrowkeel.jpg&amp;imgrefurl=http://www.irish-horses.com/&amp;h=283&amp;w=400&amp;sz=20&amp;hl=en&amp;start=2&amp;tbnid=UPnXJOlt74qCOM:&amp;tbnh=88&amp;tbnw=124&amp;prev=/images?q=horses&amp;svnum=10&amp;hl=en&amp;lr=&amp;sa=G" TargetMode="External"/><Relationship Id="rId17" Type="http://schemas.openxmlformats.org/officeDocument/2006/relationships/image" Target="../media/image34.jpeg"/><Relationship Id="rId2" Type="http://schemas.openxmlformats.org/officeDocument/2006/relationships/image" Target="../media/image22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2.jpeg"/><Relationship Id="rId10" Type="http://schemas.openxmlformats.org/officeDocument/2006/relationships/hyperlink" Target="http://images.google.com/imgres?imgurl=http://www.nal.usda.gov/awic/images/opsinbarrel.jpg&amp;imgrefurl=http://www.nal.usda.gov/awic/pubs/opossum.htm&amp;h=900&amp;w=807&amp;sz=563&amp;hl=en&amp;start=1&amp;tbnid=na3bVqcCCSPr2M:&amp;tbnh=146&amp;tbnw=131&amp;prev=/images?q=opossum&amp;svnum=10&amp;hl=en&amp;lr=" TargetMode="External"/><Relationship Id="rId19" Type="http://schemas.openxmlformats.org/officeDocument/2006/relationships/image" Target="../media/image36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hyperlink" Target="http://www.viewmont.ca/old_photos/goats/IMG_1806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hyperlink" Target="mailto:vseaman@incog.org" TargetMode="Externa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60612"/>
            <a:ext cx="7848600" cy="2326341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0066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Hazards Associated With Illegal Discharges</a:t>
            </a:r>
            <a:r>
              <a:rPr lang="en-US" sz="40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4000" dirty="0" smtClean="0">
                <a:solidFill>
                  <a:srgbClr val="000066"/>
                </a:solidFill>
                <a:latin typeface="Calibri" pitchFamily="34" charset="0"/>
              </a:rPr>
            </a:br>
            <a:endParaRPr lang="en-US" sz="4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6934200" cy="2362200"/>
          </a:xfrm>
          <a:noFill/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GCSA Employee Training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Nienhuis Park Community Center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May 19, 2017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Richard Smith, Stormwater Consultant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42900" y="1304551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Heavy Metals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i="1" dirty="0"/>
              <a:t>neurotoxins, systemic pathology.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Organics</a:t>
            </a:r>
            <a:r>
              <a:rPr lang="en-US" sz="2800" dirty="0"/>
              <a:t> – </a:t>
            </a:r>
            <a:r>
              <a:rPr lang="en-US" sz="2800" i="1" dirty="0"/>
              <a:t>neurotoxins, systemic pathology, poisons.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Nutrients</a:t>
            </a:r>
            <a:r>
              <a:rPr lang="en-US" sz="2800" dirty="0"/>
              <a:t> – </a:t>
            </a:r>
            <a:r>
              <a:rPr lang="en-US" sz="2800" i="1" dirty="0"/>
              <a:t>nuisance algal growth, low dissolved oxygen.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Sediment</a:t>
            </a:r>
            <a:r>
              <a:rPr lang="en-US" sz="2800" dirty="0"/>
              <a:t> – </a:t>
            </a:r>
            <a:r>
              <a:rPr lang="en-US" sz="2800" i="1" dirty="0"/>
              <a:t>lost habitat, </a:t>
            </a:r>
            <a:r>
              <a:rPr lang="en-US" sz="2800" i="1" dirty="0" smtClean="0"/>
              <a:t>clogs </a:t>
            </a:r>
            <a:r>
              <a:rPr lang="en-US" sz="2800" i="1" dirty="0"/>
              <a:t>fish gills, adsorbed toxics.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pH</a:t>
            </a:r>
            <a:r>
              <a:rPr lang="en-US" sz="2800" dirty="0"/>
              <a:t> – </a:t>
            </a:r>
            <a:r>
              <a:rPr lang="en-US" sz="2800" i="1" dirty="0"/>
              <a:t>impairs life functions of aquatic organisms.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</a:rPr>
              <a:t>Salinity</a:t>
            </a:r>
            <a:r>
              <a:rPr lang="en-US" sz="2800" dirty="0"/>
              <a:t> – </a:t>
            </a:r>
            <a:r>
              <a:rPr lang="en-US" sz="2800" i="1" dirty="0" smtClean="0"/>
              <a:t>excess salt harms </a:t>
            </a:r>
            <a:r>
              <a:rPr lang="en-US" sz="2800" i="1" dirty="0"/>
              <a:t>sensitive organisms.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</a:rPr>
              <a:t>Pathogens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i="1" dirty="0"/>
              <a:t>diseases in humans and aquatic organisms.</a:t>
            </a: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90500" y="198438"/>
            <a:ext cx="87630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Pollutant Category Environmental Impacts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>
            <a:spLocks noGrp="1" noRot="1" noChangeArrowheads="1"/>
          </p:cNvSpPr>
          <p:nvPr/>
        </p:nvSpPr>
        <p:spPr>
          <a:xfrm>
            <a:off x="330200" y="280194"/>
            <a:ext cx="83820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>
                <a:solidFill>
                  <a:srgbClr val="002060"/>
                </a:solidFill>
              </a:rPr>
              <a:t>Pollutants from Local Businesses</a:t>
            </a:r>
          </a:p>
        </p:txBody>
      </p:sp>
      <p:pic>
        <p:nvPicPr>
          <p:cNvPr id="4" name="Picture 3" descr="MVC-00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3743839"/>
            <a:ext cx="3581400" cy="2686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4" descr="P0005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1586706"/>
            <a:ext cx="3784600" cy="2838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5" descr="MVC-016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512" y="2947193"/>
            <a:ext cx="3494088" cy="2620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0200" y="4584759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Industrial and Commercial Sites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3600" y="5949156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Large and Small businesses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30800" y="1700827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100000"/>
              </a:spcBef>
              <a:spcAft>
                <a:spcPct val="20000"/>
              </a:spcAft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What most people think are the greatest sources of pollution.</a:t>
            </a:r>
          </a:p>
        </p:txBody>
      </p:sp>
    </p:spTree>
    <p:extLst>
      <p:ext uri="{BB962C8B-B14F-4D97-AF65-F5344CB8AC3E}">
        <p14:creationId xmlns:p14="http://schemas.microsoft.com/office/powerpoint/2010/main" val="18319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141199"/>
            <a:ext cx="2057400" cy="365125"/>
          </a:xfrm>
        </p:spPr>
        <p:txBody>
          <a:bodyPr/>
          <a:lstStyle/>
          <a:p>
            <a:fld id="{26EF7911-DC9B-4A2A-BA69-BD22654B71C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/>
          <p:cNvSpPr>
            <a:spLocks noGrp="1" noRot="1" noChangeArrowheads="1"/>
          </p:cNvSpPr>
          <p:nvPr/>
        </p:nvSpPr>
        <p:spPr>
          <a:xfrm>
            <a:off x="304800" y="190500"/>
            <a:ext cx="6781800" cy="6858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>
                <a:solidFill>
                  <a:srgbClr val="002060"/>
                </a:solidFill>
              </a:rPr>
              <a:t>Pollutants from Homes</a:t>
            </a:r>
          </a:p>
        </p:txBody>
      </p:sp>
      <p:pic>
        <p:nvPicPr>
          <p:cNvPr id="4" name="Picture 3" descr="paint c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22" y="1194548"/>
            <a:ext cx="2044078" cy="1739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4" descr="ep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94548"/>
            <a:ext cx="21336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5" descr="rake_le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83737"/>
            <a:ext cx="1828800" cy="24414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6" descr="swimming-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615610"/>
            <a:ext cx="2438400" cy="1836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7" descr="094"/>
          <p:cNvPicPr>
            <a:picLocks noChangeAspect="1" noChangeArrowheads="1"/>
          </p:cNvPicPr>
          <p:nvPr/>
        </p:nvPicPr>
        <p:blipFill>
          <a:blip r:embed="rId6" cstate="print"/>
          <a:srcRect l="4167" t="4167" r="4167" b="4167"/>
          <a:stretch>
            <a:fillRect/>
          </a:stretch>
        </p:blipFill>
        <p:spPr bwMode="auto">
          <a:xfrm>
            <a:off x="914400" y="2870948"/>
            <a:ext cx="1981200" cy="198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8" descr="Pet%20Was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725148"/>
            <a:ext cx="2590800" cy="172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1194548"/>
            <a:ext cx="2362200" cy="406400"/>
          </a:xfrm>
          <a:prstGeom prst="rect">
            <a:avLst/>
          </a:prstGeom>
          <a:solidFill>
            <a:srgbClr val="003366">
              <a:alpha val="74117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  <a:latin typeface="Tahoma" pitchFamily="34" charset="0"/>
              </a:rPr>
              <a:t>Paints and solvents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" y="3480548"/>
            <a:ext cx="1905000" cy="711200"/>
          </a:xfrm>
          <a:prstGeom prst="rect">
            <a:avLst/>
          </a:prstGeom>
          <a:solidFill>
            <a:srgbClr val="003366">
              <a:alpha val="7019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  <a:latin typeface="Tahoma" pitchFamily="34" charset="0"/>
              </a:rPr>
              <a:t>Fertilizers and pesticides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8600" y="5741148"/>
            <a:ext cx="1600200" cy="711200"/>
          </a:xfrm>
          <a:prstGeom prst="rect">
            <a:avLst/>
          </a:prstGeom>
          <a:solidFill>
            <a:srgbClr val="003366">
              <a:alpha val="7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  <a:latin typeface="Tahoma" pitchFamily="34" charset="0"/>
              </a:rPr>
              <a:t>Pet waste (pathogens)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00800" y="1194548"/>
            <a:ext cx="2514600" cy="406400"/>
          </a:xfrm>
          <a:prstGeom prst="rect">
            <a:avLst/>
          </a:prstGeom>
          <a:solidFill>
            <a:srgbClr val="003366">
              <a:alpha val="74901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  <a:latin typeface="Tahoma" pitchFamily="34" charset="0"/>
              </a:rPr>
              <a:t>Oils and antifreeze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53200" y="3244010"/>
            <a:ext cx="2438400" cy="711200"/>
          </a:xfrm>
          <a:prstGeom prst="rect">
            <a:avLst/>
          </a:prstGeom>
          <a:solidFill>
            <a:srgbClr val="003366">
              <a:alpha val="7019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  <a:latin typeface="Tahoma" pitchFamily="34" charset="0"/>
              </a:rPr>
              <a:t>Yard waste:  grass clippings, leaves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48400" y="5737973"/>
            <a:ext cx="2667000" cy="711200"/>
          </a:xfrm>
          <a:prstGeom prst="rect">
            <a:avLst/>
          </a:prstGeom>
          <a:solidFill>
            <a:srgbClr val="003366">
              <a:alpha val="8117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  <a:latin typeface="Tahoma" pitchFamily="34" charset="0"/>
              </a:rPr>
              <a:t>Swimming pool drain water with chlorine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76600" y="1319960"/>
            <a:ext cx="2133600" cy="4979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Toxics</a:t>
            </a:r>
          </a:p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Nutrients</a:t>
            </a:r>
          </a:p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Sediment</a:t>
            </a:r>
          </a:p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</a:t>
            </a:r>
          </a:p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Oils</a:t>
            </a:r>
          </a:p>
          <a:p>
            <a:pPr algn="ctr">
              <a:spcBef>
                <a:spcPct val="50000"/>
              </a:spcBef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Pathogens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O</a:t>
            </a:r>
            <a:r>
              <a:rPr lang="en-US" sz="3200" i="1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demand</a:t>
            </a:r>
            <a:endParaRPr lang="en-US" sz="4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 descr="bg-con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93" y="1704181"/>
            <a:ext cx="4724400" cy="3597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5593" y="5437981"/>
            <a:ext cx="47244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Sediment Build-up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Can Harm Stream Habitat</a:t>
            </a:r>
          </a:p>
        </p:txBody>
      </p:sp>
      <p:pic>
        <p:nvPicPr>
          <p:cNvPr id="5" name="Picture 4" descr="P000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193" y="3228181"/>
            <a:ext cx="2895600" cy="251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5" descr="turbidity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593" y="1699699"/>
            <a:ext cx="3148013" cy="472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993" y="3990181"/>
            <a:ext cx="1905000" cy="36671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FFFFCC"/>
                </a:solidFill>
                <a:latin typeface="Tahoma" pitchFamily="34" charset="0"/>
              </a:rPr>
              <a:t>From Site…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34593" y="5133181"/>
            <a:ext cx="1905000" cy="36671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FFFFCC"/>
                </a:solidFill>
                <a:latin typeface="Tahoma" pitchFamily="34" charset="0"/>
              </a:rPr>
              <a:t>To Stormdrain…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77793" y="5814499"/>
            <a:ext cx="1905000" cy="36671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FFFFCC"/>
                </a:solidFill>
                <a:latin typeface="Tahoma" pitchFamily="34" charset="0"/>
              </a:rPr>
              <a:t>To Local Creek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350590">
            <a:off x="3107283" y="4347227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350590">
            <a:off x="5850484" y="5109228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11"/>
          <p:cNvSpPr txBox="1">
            <a:spLocks noRot="1" noChangeArrowheads="1"/>
          </p:cNvSpPr>
          <p:nvPr/>
        </p:nvSpPr>
        <p:spPr>
          <a:xfrm>
            <a:off x="305593" y="256381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Pollutants from Construction Sites</a:t>
            </a:r>
          </a:p>
        </p:txBody>
      </p:sp>
    </p:spTree>
    <p:extLst>
      <p:ext uri="{BB962C8B-B14F-4D97-AF65-F5344CB8AC3E}">
        <p14:creationId xmlns:p14="http://schemas.microsoft.com/office/powerpoint/2010/main" val="21822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49624" y="175419"/>
            <a:ext cx="8286376" cy="6397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u="sng" dirty="0">
                <a:solidFill>
                  <a:srgbClr val="002060"/>
                </a:solidFill>
              </a:rPr>
              <a:t>Potential Urban Bacteria Sources</a:t>
            </a:r>
          </a:p>
        </p:txBody>
      </p:sp>
      <p:pic>
        <p:nvPicPr>
          <p:cNvPr id="4" name="Picture 3" descr="foxsquirr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922" y="5234781"/>
            <a:ext cx="18145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ab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883" y="4112042"/>
            <a:ext cx="1839370" cy="14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kun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498" y="2717775"/>
            <a:ext cx="1622229" cy="14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g in y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3980" y="2988233"/>
            <a:ext cx="1999673" cy="23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nada_gee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453" y="2937480"/>
            <a:ext cx="16954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ee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7723" y="3951053"/>
            <a:ext cx="1328769" cy="14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ule de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5572" y="1348580"/>
            <a:ext cx="1510628" cy="17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jerse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0488" y="1516856"/>
            <a:ext cx="1887597" cy="14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psinbarre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89647" y="1404421"/>
            <a:ext cx="1312687" cy="14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oaklodge-carrowkee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87" y="5234781"/>
            <a:ext cx="1958382" cy="13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G_1806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07280" y="2710289"/>
            <a:ext cx="1772892" cy="13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ewerage_Overflow_Extreme_Close-u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475" y="1499209"/>
            <a:ext cx="2267759" cy="16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ManholeCover-northeastward_12-14-01-A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0788" y="3068300"/>
            <a:ext cx="2454074" cy="16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197600" y="967581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C00000"/>
                </a:solidFill>
                <a:latin typeface="Verdana" pitchFamily="34" charset="0"/>
              </a:rPr>
              <a:t>Uncontrollable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835834" y="967581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Partly Controllable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77800" y="967581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00B050"/>
                </a:solidFill>
                <a:latin typeface="Verdana" pitchFamily="34" charset="0"/>
              </a:rPr>
              <a:t>Controllable</a:t>
            </a:r>
          </a:p>
        </p:txBody>
      </p:sp>
      <p:pic>
        <p:nvPicPr>
          <p:cNvPr id="20" name="Picture 19" descr="DSCF0040.jpg image by heletar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579" y="4597214"/>
            <a:ext cx="2385421" cy="17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99672" y="5426869"/>
            <a:ext cx="1828800" cy="1255712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585384" y="5387181"/>
            <a:ext cx="189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CC"/>
                </a:solidFill>
                <a:latin typeface="Verdana" pitchFamily="34" charset="0"/>
              </a:rPr>
              <a:t>Regrowth</a:t>
            </a:r>
          </a:p>
        </p:txBody>
      </p:sp>
    </p:spTree>
    <p:extLst>
      <p:ext uri="{BB962C8B-B14F-4D97-AF65-F5344CB8AC3E}">
        <p14:creationId xmlns:p14="http://schemas.microsoft.com/office/powerpoint/2010/main" val="183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71450" y="405606"/>
            <a:ext cx="8763000" cy="6397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“Oklahoma River Water Caused Illness”</a:t>
            </a:r>
            <a:endParaRPr lang="en-US" sz="4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7650" y="1091406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i="1" dirty="0">
                <a:solidFill>
                  <a:srgbClr val="002060"/>
                </a:solidFill>
              </a:rPr>
              <a:t>Tulsa World, June 10, 2009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By MURRAY EVANS Associated Press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7650" y="2005806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OKLAHOMA CITY — </a:t>
            </a:r>
            <a:r>
              <a:rPr lang="en-US" u="sng" dirty="0"/>
              <a:t>Parasites, viruses and bacteria</a:t>
            </a:r>
            <a:r>
              <a:rPr lang="en-US" dirty="0"/>
              <a:t> in the Oklahoma River were to blame for </a:t>
            </a:r>
            <a:r>
              <a:rPr lang="en-US" u="sng" dirty="0"/>
              <a:t>sickening dozens of participants</a:t>
            </a:r>
            <a:r>
              <a:rPr lang="en-US" dirty="0"/>
              <a:t> in an international </a:t>
            </a:r>
            <a:r>
              <a:rPr lang="en-US" u="sng" dirty="0"/>
              <a:t>triathlon</a:t>
            </a:r>
            <a:r>
              <a:rPr lang="en-US" dirty="0"/>
              <a:t> held last month, state health officials said Wednesday.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7650" y="3225006"/>
            <a:ext cx="472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At least </a:t>
            </a:r>
            <a:r>
              <a:rPr lang="en-US" u="sng" dirty="0"/>
              <a:t>45 participants</a:t>
            </a:r>
            <a:r>
              <a:rPr lang="en-US" dirty="0"/>
              <a:t> in the Boathouse International Triathlon in Oklahoma City became sick with </a:t>
            </a:r>
            <a:r>
              <a:rPr lang="en-US" u="sng" dirty="0"/>
              <a:t>gastrointestinal problems</a:t>
            </a:r>
            <a:r>
              <a:rPr lang="en-US" dirty="0"/>
              <a:t> after the event held May 16-17.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Oklahoma State Department of Health said the </a:t>
            </a:r>
            <a:r>
              <a:rPr lang="en-US" u="sng" dirty="0"/>
              <a:t>illness was related to exposure to water</a:t>
            </a:r>
            <a:r>
              <a:rPr lang="en-US" dirty="0"/>
              <a:t> during swimming practice sessions or during the swim portion of the event.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2844006"/>
            <a:ext cx="3848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81650" y="5623065"/>
            <a:ext cx="2895600" cy="788988"/>
          </a:xfrm>
          <a:prstGeom prst="rect">
            <a:avLst/>
          </a:prstGeom>
          <a:solidFill>
            <a:srgbClr val="0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E. Coli = 573 col/100 mL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Standard = 126 col/100 mL</a:t>
            </a:r>
          </a:p>
        </p:txBody>
      </p:sp>
    </p:spTree>
    <p:extLst>
      <p:ext uri="{BB962C8B-B14F-4D97-AF65-F5344CB8AC3E}">
        <p14:creationId xmlns:p14="http://schemas.microsoft.com/office/powerpoint/2010/main" val="4629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72243" y="342900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Difficult to Control </a:t>
            </a:r>
            <a:r>
              <a:rPr lang="en-US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Bacteria in Urban Areas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77043" y="1409700"/>
            <a:ext cx="7335698" cy="47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Most urban bacteria TMDLs and studies show </a:t>
            </a:r>
            <a:r>
              <a:rPr lang="en-US" sz="2400" u="sng" dirty="0" smtClean="0"/>
              <a:t>animals</a:t>
            </a:r>
            <a:r>
              <a:rPr lang="en-US" sz="2400" dirty="0" smtClean="0"/>
              <a:t> as the primary sources: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u="sng" dirty="0" smtClean="0"/>
              <a:t>Pets</a:t>
            </a:r>
            <a:r>
              <a:rPr lang="en-US" sz="2400" i="1" dirty="0" smtClean="0"/>
              <a:t> (dogs and cats)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u="sng" dirty="0" smtClean="0"/>
              <a:t>Wildlife</a:t>
            </a:r>
            <a:r>
              <a:rPr lang="en-US" sz="2400" i="1" dirty="0" smtClean="0"/>
              <a:t> (small birds and critters)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dirty="0" smtClean="0"/>
              <a:t>Migratory, non-migratory </a:t>
            </a:r>
            <a:r>
              <a:rPr lang="en-US" sz="2400" i="1" u="sng" dirty="0" smtClean="0"/>
              <a:t>large birds</a:t>
            </a:r>
            <a:r>
              <a:rPr lang="en-US" sz="2400" i="1" dirty="0" smtClean="0"/>
              <a:t> (geese, ducks)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u="sng" dirty="0" smtClean="0"/>
              <a:t>Livestock</a:t>
            </a:r>
            <a:r>
              <a:rPr lang="en-US" sz="2400" i="1" dirty="0" smtClean="0"/>
              <a:t> in urban areas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Most </a:t>
            </a:r>
            <a:r>
              <a:rPr lang="en-US" sz="2400" u="sng" dirty="0" smtClean="0"/>
              <a:t>WWTP</a:t>
            </a:r>
            <a:r>
              <a:rPr lang="en-US" sz="2400" dirty="0" smtClean="0"/>
              <a:t> discharges are now disinfected.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Human </a:t>
            </a:r>
            <a:r>
              <a:rPr lang="en-US" sz="2400" u="sng" dirty="0" smtClean="0"/>
              <a:t>sewage</a:t>
            </a:r>
            <a:r>
              <a:rPr lang="en-US" sz="2400" dirty="0" smtClean="0"/>
              <a:t> (bypasses) are inevitable.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u="sng" dirty="0" smtClean="0"/>
              <a:t>Regrowth</a:t>
            </a:r>
            <a:r>
              <a:rPr lang="en-US" sz="2400" dirty="0" smtClean="0"/>
              <a:t> in stream beds and MS4 pipes.</a:t>
            </a:r>
          </a:p>
        </p:txBody>
      </p:sp>
      <p:pic>
        <p:nvPicPr>
          <p:cNvPr id="5" name="Picture 4" descr="Total_Diva_Pets_Spike_on_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486" y="4220303"/>
            <a:ext cx="1516949" cy="20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cteri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486" y="1891670"/>
            <a:ext cx="1409864" cy="14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7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42046" y="184944"/>
            <a:ext cx="855905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Urban Areas Attract Wildlife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14300" y="1050039"/>
            <a:ext cx="6371665" cy="501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Many animals are </a:t>
            </a:r>
            <a:r>
              <a:rPr lang="en-US" sz="2400" u="sng" dirty="0" smtClean="0"/>
              <a:t>attracted to water courses</a:t>
            </a:r>
            <a:r>
              <a:rPr lang="en-US" sz="2400" dirty="0" smtClean="0"/>
              <a:t>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dirty="0" smtClean="0"/>
              <a:t>Detention ponds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dirty="0" smtClean="0"/>
              <a:t>Creeks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dirty="0" smtClean="0"/>
              <a:t>Natural ponds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dirty="0" smtClean="0"/>
              <a:t>Urban wetlands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i="1" dirty="0" smtClean="0"/>
              <a:t>Drainage ditches with standing water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u="sng" dirty="0" smtClean="0"/>
              <a:t>Riparian areas</a:t>
            </a:r>
            <a:r>
              <a:rPr lang="en-US" sz="2400" dirty="0" smtClean="0"/>
              <a:t> next to water attract animals.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u="sng" dirty="0" smtClean="0"/>
              <a:t>Direct deposition of feces</a:t>
            </a:r>
            <a:r>
              <a:rPr lang="en-US" sz="2400" dirty="0" smtClean="0"/>
              <a:t> in riparian                         areas and water courses increases bacteria loads.</a:t>
            </a:r>
            <a:endParaRPr lang="en-US" sz="2400" dirty="0" smtClean="0">
              <a:solidFill>
                <a:srgbClr val="FFFFCC"/>
              </a:solidFill>
            </a:endParaRPr>
          </a:p>
        </p:txBody>
      </p:sp>
      <p:pic>
        <p:nvPicPr>
          <p:cNvPr id="6" name="Picture 5" descr="387594499_fd92f6dd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687" y="4229148"/>
            <a:ext cx="283845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65" y="1513544"/>
            <a:ext cx="3133972" cy="23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81000" y="219868"/>
            <a:ext cx="8382000" cy="944563"/>
          </a:xfrm>
          <a:prstGeom prst="rect">
            <a:avLst/>
          </a:prstGeom>
          <a:solidFill>
            <a:schemeClr val="tx1">
              <a:alpha val="1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Water Pollution Tragedy – Methylmercury Effects</a:t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Minamata Bay, Japan - ca 1968</a:t>
            </a:r>
          </a:p>
        </p:txBody>
      </p:sp>
      <p:pic>
        <p:nvPicPr>
          <p:cNvPr id="4" name="Picture 3" descr="minimata b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13668"/>
            <a:ext cx="7772400" cy="5224463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439068"/>
            <a:ext cx="4495800" cy="1311275"/>
          </a:xfrm>
          <a:prstGeom prst="rect">
            <a:avLst/>
          </a:prstGeom>
          <a:solidFill>
            <a:schemeClr val="tx1">
              <a:alpha val="9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Mercury is a neurotoxin.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Industrial pollution in fishing bay.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Entire village affected by this tragedy.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5630068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CC"/>
                </a:solidFill>
              </a:rPr>
              <a:t>Mother with 17 year old daughter.</a:t>
            </a:r>
          </a:p>
        </p:txBody>
      </p:sp>
    </p:spTree>
    <p:extLst>
      <p:ext uri="{BB962C8B-B14F-4D97-AF65-F5344CB8AC3E}">
        <p14:creationId xmlns:p14="http://schemas.microsoft.com/office/powerpoint/2010/main" val="5722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74725"/>
            <a:ext cx="8467725" cy="562927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25931"/>
            <a:ext cx="8839200" cy="584775"/>
          </a:xfrm>
          <a:prstGeom prst="rect">
            <a:avLst/>
          </a:prstGeom>
          <a:solidFill>
            <a:schemeClr val="tx1">
              <a:alpha val="1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Acid Mine Drainage </a:t>
            </a:r>
            <a:r>
              <a:rPr lang="en-US" sz="3200" dirty="0" smtClean="0">
                <a:latin typeface="+mn-lt"/>
              </a:rPr>
              <a:t>– Heavy Metal Toxicity</a:t>
            </a:r>
            <a:endParaRPr lang="en-US" sz="320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35338" y="3330010"/>
            <a:ext cx="3245224" cy="2862322"/>
          </a:xfrm>
          <a:prstGeom prst="rect">
            <a:avLst/>
          </a:prstGeom>
          <a:solidFill>
            <a:srgbClr val="808000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Low pH.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Lead, Zinc, more...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Essentially a sterilized stream.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Extremely costly and difficult to </a:t>
            </a:r>
            <a:r>
              <a:rPr lang="en-US" sz="2400" dirty="0" smtClean="0">
                <a:solidFill>
                  <a:srgbClr val="FFFF00"/>
                </a:solidFill>
              </a:rPr>
              <a:t>clean up.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33" y="6168529"/>
            <a:ext cx="162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0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876" y="1640541"/>
            <a:ext cx="84918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OKR04 Part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IV.C.3.a(6)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Inform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public employees, businesses, and the general public of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hazards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associated with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illegal discharges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and improper disposal of waste.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Promote, publicize and facilitate the reporting of illicit discharges. 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[Required]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40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CFR Part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122.26(b)(2)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Illicit discharge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means any discharge to a municipal separate storm sewer that is not composed entirely of storm water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…</a:t>
            </a: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“Illicit” means “Illegal” for training purposes.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65760" indent="-27432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221877" y="342106"/>
            <a:ext cx="8633012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Training Required On </a:t>
            </a:r>
            <a:r>
              <a:rPr lang="en-US" sz="4000" b="1" u="sng" dirty="0" smtClean="0">
                <a:solidFill>
                  <a:srgbClr val="002060"/>
                </a:solidFill>
              </a:rPr>
              <a:t>“Illegal </a:t>
            </a:r>
            <a:r>
              <a:rPr lang="en-US" sz="4000" b="1" u="sng" dirty="0" smtClean="0">
                <a:solidFill>
                  <a:srgbClr val="002060"/>
                </a:solidFill>
              </a:rPr>
              <a:t>Discharges”</a:t>
            </a:r>
            <a:endParaRPr lang="en-US" sz="40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 descr=" #4 l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466056"/>
            <a:ext cx="4724400" cy="360203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447675"/>
            <a:ext cx="8763000" cy="609600"/>
          </a:xfrm>
          <a:prstGeom prst="rect">
            <a:avLst/>
          </a:prstGeom>
          <a:solidFill>
            <a:schemeClr val="tx1">
              <a:alpha val="1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+mn-lt"/>
              </a:rPr>
              <a:t>Excess Nutrients in Drinking </a:t>
            </a:r>
            <a:r>
              <a:rPr lang="en-US" sz="3600" dirty="0">
                <a:latin typeface="+mn-lt"/>
              </a:rPr>
              <a:t>Water Source</a:t>
            </a:r>
          </a:p>
        </p:txBody>
      </p:sp>
      <p:pic>
        <p:nvPicPr>
          <p:cNvPr id="5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660" y="3361765"/>
            <a:ext cx="4370605" cy="3277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41359" y="1712640"/>
            <a:ext cx="2573991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Even years of litigation may not solve problem.</a:t>
            </a:r>
            <a:endParaRPr lang="en-US" sz="24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5642" y="5338584"/>
            <a:ext cx="2573991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Corporate agri-business was main nutrient source.</a:t>
            </a:r>
            <a:endParaRPr lang="en-US" sz="24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0437" y="4692965"/>
            <a:ext cx="187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City of Tulsa Photos.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889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 descr="safety vest-glo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671" y="4916589"/>
            <a:ext cx="2676454" cy="180488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16731" y="197644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000" b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Personal Gear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16731" y="1060405"/>
            <a:ext cx="7772400" cy="4234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Storm water field crews should be equipped, at a minimum, with the following gear: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Safety vests (reflective)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Proper footwear (boots, waders, safety shoes)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Personal flotation devices (PFD)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Gloves (rubber, leather)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Safety glasses, goggles or face shield</a:t>
            </a:r>
          </a:p>
          <a:p>
            <a:pPr marL="461963" indent="-461963">
              <a:spcBef>
                <a:spcPts val="1200"/>
              </a:spcBef>
            </a:pPr>
            <a:r>
              <a:rPr lang="en-US" sz="2800" dirty="0">
                <a:effectLst/>
              </a:rPr>
              <a:t> Emergency first aid kit</a:t>
            </a:r>
          </a:p>
        </p:txBody>
      </p:sp>
      <p:pic>
        <p:nvPicPr>
          <p:cNvPr id="6" name="Picture 5" descr="MCj039774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918" y="3251915"/>
            <a:ext cx="1862137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0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B596-432D-499C-9187-B7F052D1438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906" y="4913772"/>
            <a:ext cx="1371600" cy="144257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32" y="3496236"/>
            <a:ext cx="4413935" cy="243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8360" y="2001578"/>
            <a:ext cx="431269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Vernon Seaman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Manager, Envir. And Energy Planning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INCOG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Two West 2</a:t>
            </a:r>
            <a:r>
              <a:rPr lang="en-US" b="1" i="1" baseline="30000" dirty="0" smtClean="0">
                <a:solidFill>
                  <a:srgbClr val="002060"/>
                </a:solidFill>
              </a:rPr>
              <a:t>nd </a:t>
            </a:r>
            <a:r>
              <a:rPr lang="en-US" b="1" i="1" dirty="0" smtClean="0">
                <a:solidFill>
                  <a:srgbClr val="002060"/>
                </a:solidFill>
              </a:rPr>
              <a:t>Street, Ste 800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Tulsa, OK 74103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(918) 579-9451</a:t>
            </a:r>
          </a:p>
          <a:p>
            <a:r>
              <a:rPr lang="en-US" b="1" dirty="0" smtClean="0">
                <a:hlinkClick r:id="rId5"/>
              </a:rPr>
              <a:t>vseaman@incog.org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5305" y="2901510"/>
            <a:ext cx="2268032" cy="52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3235" y="569329"/>
            <a:ext cx="684435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 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18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bigcity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65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Grp="1" noRot="1" noChangeArrowheads="1"/>
          </p:cNvSpPr>
          <p:nvPr/>
        </p:nvSpPr>
        <p:spPr>
          <a:xfrm>
            <a:off x="221877" y="342106"/>
            <a:ext cx="8633012" cy="76200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Common Pollutants in Urban Stormwater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710452" y="1718190"/>
            <a:ext cx="3884613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Oxygen-Demanding Substances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Trash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 Waste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1300" y="1692321"/>
            <a:ext cx="3884612" cy="41235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Salts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and Grease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Metals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</a:t>
            </a:r>
          </a:p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organics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>
                <a:solidFill>
                  <a:srgbClr val="002060"/>
                </a:solidFill>
              </a:rPr>
              <a:t>Types of </a:t>
            </a:r>
            <a:r>
              <a:rPr lang="en-US" sz="4000" b="1" u="sng" dirty="0" smtClean="0">
                <a:solidFill>
                  <a:srgbClr val="002060"/>
                </a:solidFill>
              </a:rPr>
              <a:t>Human Health Hazards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93793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Toxic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(poisonous)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Pathogenic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(disease-causing)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Carcinogenic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(cancer-causing)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Mutagenic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(causing genetic mutations)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Teratogenic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(birth defects, congenital defects)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Neurological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(damage / diseases of the nervous system) 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Physical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injury (corrosive, blinding, breathing, etc.)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Flammable or explosive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(ignites or explodes)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Human Exposure Pathways and Quantities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latin typeface="Calibri" pitchFamily="34" charset="0"/>
              </a:rPr>
              <a:t>Solids, liquids, gases</a:t>
            </a:r>
            <a:r>
              <a:rPr lang="en-US" sz="2800" dirty="0" smtClean="0">
                <a:latin typeface="Calibri" pitchFamily="34" charset="0"/>
              </a:rPr>
              <a:t> in mixtures, devices, containers.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May be mixed into </a:t>
            </a:r>
            <a:r>
              <a:rPr lang="en-US" sz="2800" u="sng" dirty="0">
                <a:latin typeface="Calibri" pitchFamily="34" charset="0"/>
              </a:rPr>
              <a:t>innocent-looking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materials. 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Some in even </a:t>
            </a:r>
            <a:r>
              <a:rPr lang="en-US" sz="2800" u="sng" dirty="0" smtClean="0">
                <a:latin typeface="Calibri" pitchFamily="34" charset="0"/>
              </a:rPr>
              <a:t>tiny amounts</a:t>
            </a:r>
            <a:r>
              <a:rPr lang="en-US" sz="2800" dirty="0" smtClean="0">
                <a:latin typeface="Calibri" pitchFamily="34" charset="0"/>
              </a:rPr>
              <a:t> are harmful / deadly.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May have </a:t>
            </a:r>
            <a:r>
              <a:rPr lang="en-US" sz="2800" u="sng" dirty="0" smtClean="0">
                <a:latin typeface="Calibri" pitchFamily="34" charset="0"/>
              </a:rPr>
              <a:t>no symptoms</a:t>
            </a:r>
            <a:r>
              <a:rPr lang="en-US" sz="2800" dirty="0" smtClean="0">
                <a:latin typeface="Calibri" pitchFamily="34" charset="0"/>
              </a:rPr>
              <a:t> for days (e.g., pathogens).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May be </a:t>
            </a:r>
            <a:r>
              <a:rPr lang="en-US" sz="2800" u="sng" dirty="0" smtClean="0">
                <a:latin typeface="Calibri" pitchFamily="34" charset="0"/>
              </a:rPr>
              <a:t>invisible, odorless, tasteless</a:t>
            </a:r>
            <a:r>
              <a:rPr lang="en-US" sz="2800" dirty="0" smtClean="0">
                <a:latin typeface="Calibri" pitchFamily="34" charset="0"/>
              </a:rPr>
              <a:t> (e.g., H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S, radiation).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latin typeface="Calibri" pitchFamily="34" charset="0"/>
              </a:rPr>
              <a:t>Pathways</a:t>
            </a:r>
            <a:r>
              <a:rPr lang="en-US" sz="2800" dirty="0" smtClean="0">
                <a:latin typeface="Calibri" pitchFamily="34" charset="0"/>
              </a:rPr>
              <a:t>: Ingestion, inhalation, body contact.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May have no or incorrect </a:t>
            </a:r>
            <a:r>
              <a:rPr lang="en-US" sz="2800" u="sng" dirty="0" smtClean="0">
                <a:latin typeface="Calibri" pitchFamily="34" charset="0"/>
              </a:rPr>
              <a:t>container labels</a:t>
            </a:r>
            <a:r>
              <a:rPr lang="en-US" sz="2800" dirty="0" smtClean="0">
                <a:latin typeface="Calibri" pitchFamily="34" charset="0"/>
              </a:rPr>
              <a:t> / information.</a:t>
            </a:r>
          </a:p>
          <a:p>
            <a:pPr marL="0" lvl="1" indent="-342900">
              <a:spcBef>
                <a:spcPts val="1800"/>
              </a:spcBef>
              <a:buFontTx/>
              <a:buChar char="•"/>
            </a:pPr>
            <a:r>
              <a:rPr lang="en-US" sz="2800" u="sng" dirty="0" smtClean="0">
                <a:latin typeface="Calibri" pitchFamily="34" charset="0"/>
              </a:rPr>
              <a:t>Synergism</a:t>
            </a:r>
            <a:r>
              <a:rPr lang="en-US" sz="2800" dirty="0" smtClean="0">
                <a:latin typeface="Calibri" pitchFamily="34" charset="0"/>
              </a:rPr>
              <a:t> (multiplying affect of 2 or more substances).</a:t>
            </a:r>
            <a:endParaRPr lang="en-US" sz="2800" dirty="0">
              <a:latin typeface="Calibri" pitchFamily="34" charset="0"/>
            </a:endParaRPr>
          </a:p>
          <a:p>
            <a:pPr marL="800100" lvl="1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>
            <a:spLocks noGrp="1" noRot="1" noChangeArrowheads="1"/>
          </p:cNvSpPr>
          <p:nvPr/>
        </p:nvSpPr>
        <p:spPr>
          <a:xfrm>
            <a:off x="482600" y="28019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How To Know What You Are Facing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910" y="1098598"/>
            <a:ext cx="8853278" cy="54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Hundreds of thousands of chemicals on the market.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Most do not have fully known human health or environmental effects.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Many Illicit Discharges (IDs) in stormwater involve unknown substances.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Typical IDDE field test kits will not detect specific IDs. 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Look for labels on containers; contact property owners.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If you are uncertain about what the substance is, back off, protect area from others, contact local HAZMAT.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850" y="1002109"/>
            <a:ext cx="1888650" cy="1404915"/>
          </a:xfrm>
          <a:prstGeom prst="rect">
            <a:avLst/>
          </a:prstGeom>
          <a:noFill/>
        </p:spPr>
      </p:pic>
      <p:pic>
        <p:nvPicPr>
          <p:cNvPr id="5" name="Picture 4" descr="My Pictures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5535" y="4986432"/>
            <a:ext cx="2458571" cy="16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7043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830" y="3283137"/>
            <a:ext cx="2716670" cy="22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ERN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5535" y="2197239"/>
            <a:ext cx="2176182" cy="1447209"/>
          </a:xfrm>
          <a:prstGeom prst="rect">
            <a:avLst/>
          </a:prstGeom>
          <a:solidFill>
            <a:schemeClr val="bg1"/>
          </a:solidFill>
          <a:ln w="114300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Grp="1" noRot="1" noChangeArrowheads="1"/>
          </p:cNvSpPr>
          <p:nvPr/>
        </p:nvSpPr>
        <p:spPr>
          <a:xfrm>
            <a:off x="190500" y="198438"/>
            <a:ext cx="87630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Environmental Effects of Illegal Discharges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5910" y="1098598"/>
            <a:ext cx="5262914" cy="552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Water Quality Standards (WQS) address toxicity and pathogenicity (non-physical hazards like explosions).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Each waterbody in Oklahoma has a list of how the water resources are being used, called “Beneficial Uses” (BUs).</a:t>
            </a:r>
          </a:p>
          <a:p>
            <a:pPr lvl="1" indent="-342900">
              <a:spcBef>
                <a:spcPts val="1800"/>
              </a:spcBef>
              <a:buFontTx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Oklahoma’s WQS protect BUs with numerical and narrative criteria.</a:t>
            </a:r>
          </a:p>
          <a:p>
            <a:pPr marL="4572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098924"/>
            <a:ext cx="7772400" cy="544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Public and Private 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</a:rPr>
              <a:t>Water Supply</a:t>
            </a: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Emergency 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</a:rPr>
              <a:t>Water Supply</a:t>
            </a: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</a:rPr>
              <a:t>Fish and Wildlife Propagation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Tx/>
              <a:buChar char="–"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Habitat Limited Aquatic Community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Tx/>
              <a:buChar char="–"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Warm Water Aquatic Community</a:t>
            </a:r>
          </a:p>
          <a:p>
            <a:pPr marL="742950" lvl="1" indent="-285750" algn="l">
              <a:lnSpc>
                <a:spcPct val="90000"/>
              </a:lnSpc>
              <a:spcBef>
                <a:spcPts val="1200"/>
              </a:spcBef>
              <a:buFontTx/>
              <a:buChar char="–"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Cool Water Aquatic Community</a:t>
            </a: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</a:rPr>
              <a:t>Recreation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Primary and Secondary Body Contact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</a:rPr>
              <a:t>Agriculture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 Livestock and Irrigation</a:t>
            </a: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</a:rPr>
              <a:t>Navigation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</a:rPr>
              <a:t>Aesthetics</a:t>
            </a:r>
          </a:p>
          <a:p>
            <a:pPr marL="342900" indent="-342900" algn="l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</a:rPr>
              <a:t>Fish Consumption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fish, water &amp; fish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Picture 4" descr="w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87500"/>
            <a:ext cx="2667000" cy="182721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1200" y="4904443"/>
            <a:ext cx="2819400" cy="1016000"/>
          </a:xfrm>
          <a:prstGeom prst="rect">
            <a:avLst/>
          </a:prstGeom>
          <a:solidFill>
            <a:schemeClr val="tx1">
              <a:alpha val="12941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tx1"/>
                </a:solidFill>
              </a:rPr>
              <a:t>BU combinations  are designated for every waterbody in the State.</a:t>
            </a:r>
            <a:endParaRPr lang="en-US" sz="2000" dirty="0"/>
          </a:p>
        </p:txBody>
      </p:sp>
      <p:sp>
        <p:nvSpPr>
          <p:cNvPr id="7" name="Rectangle 6"/>
          <p:cNvSpPr>
            <a:spLocks noGrp="1" noRot="1" noChangeArrowheads="1"/>
          </p:cNvSpPr>
          <p:nvPr/>
        </p:nvSpPr>
        <p:spPr>
          <a:xfrm>
            <a:off x="190500" y="198438"/>
            <a:ext cx="87630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Oklahoma’s WQS Beneficial Uses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08920" y="1455925"/>
            <a:ext cx="513126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/>
              <a:t>Human Consumption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/>
              <a:t>Aquatic Life / Fisheries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 smtClean="0"/>
              <a:t>Aquatic Habitat</a:t>
            </a:r>
            <a:endParaRPr lang="en-US" sz="2800" i="1" dirty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 smtClean="0"/>
              <a:t>Water Recreation</a:t>
            </a:r>
            <a:endParaRPr lang="en-US" sz="2800" i="1" dirty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 smtClean="0"/>
              <a:t>Aesthetics of Water Resources</a:t>
            </a:r>
            <a:endParaRPr lang="en-US" sz="2800" i="1" dirty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/>
              <a:t>Drinking Water Supplies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/>
              <a:t>Industrial </a:t>
            </a:r>
            <a:r>
              <a:rPr lang="en-US" sz="2800" i="1" dirty="0" smtClean="0"/>
              <a:t>Use &amp; Navigation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 smtClean="0"/>
              <a:t>Agricultural Use</a:t>
            </a:r>
            <a:endParaRPr lang="en-US" sz="2800" i="1" dirty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i="1" dirty="0"/>
              <a:t>Cultural Use</a:t>
            </a:r>
          </a:p>
        </p:txBody>
      </p:sp>
      <p:pic>
        <p:nvPicPr>
          <p:cNvPr id="5" name="Picture 4" descr="Fertilizer-in-l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858" y="1234281"/>
            <a:ext cx="2819400" cy="1916113"/>
          </a:xfrm>
          <a:prstGeom prst="rect">
            <a:avLst/>
          </a:prstGeom>
          <a:noFill/>
        </p:spPr>
      </p:pic>
      <p:pic>
        <p:nvPicPr>
          <p:cNvPr id="6" name="Picture 5" descr="Carwash-in-l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7058" y="2301081"/>
            <a:ext cx="2979738" cy="2025650"/>
          </a:xfrm>
          <a:prstGeom prst="rect">
            <a:avLst/>
          </a:prstGeom>
          <a:noFill/>
        </p:spPr>
      </p:pic>
      <p:pic>
        <p:nvPicPr>
          <p:cNvPr id="7" name="Picture 6" descr="Dog-in-la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8858" y="4206081"/>
            <a:ext cx="3132138" cy="2136775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Grp="1" noRot="1" noChangeArrowheads="1"/>
          </p:cNvSpPr>
          <p:nvPr/>
        </p:nvSpPr>
        <p:spPr>
          <a:xfrm>
            <a:off x="190500" y="198438"/>
            <a:ext cx="8763000" cy="715962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sz="4000" b="1" u="sng" dirty="0" smtClean="0">
                <a:solidFill>
                  <a:srgbClr val="002060"/>
                </a:solidFill>
              </a:rPr>
              <a:t>Environmental Effects of Water Pollution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2517</TotalTime>
  <Words>1078</Words>
  <Application>Microsoft Office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Tahoma</vt:lpstr>
      <vt:lpstr>Times New Roman</vt:lpstr>
      <vt:lpstr>Verdana</vt:lpstr>
      <vt:lpstr>Wingdings</vt:lpstr>
      <vt:lpstr>Office Theme</vt:lpstr>
      <vt:lpstr>Hazards Associated With Illegal Discharges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Required in the New OKR04 Permit</dc:title>
  <dc:creator>Richard Smith</dc:creator>
  <cp:lastModifiedBy>Richard Smith</cp:lastModifiedBy>
  <cp:revision>231</cp:revision>
  <dcterms:created xsi:type="dcterms:W3CDTF">2015-08-24T16:00:26Z</dcterms:created>
  <dcterms:modified xsi:type="dcterms:W3CDTF">2017-05-04T20:31:05Z</dcterms:modified>
</cp:coreProperties>
</file>